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1"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28-10-20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28-10-20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28-10-20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28-10-20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28-10-20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28-10-20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28-10-20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28-10-20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28-10-20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28-10-20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28-10-20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28-10-20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IN" sz="3600" dirty="0" smtClean="0">
                <a:solidFill>
                  <a:schemeClr val="accent1">
                    <a:lumMod val="75000"/>
                  </a:schemeClr>
                </a:solidFill>
                <a:effectLst/>
                <a:latin typeface="Castellar" pitchFamily="18" charset="0"/>
              </a:rPr>
              <a:t>Homoeopathic concept on DIET </a:t>
            </a:r>
            <a:r>
              <a:rPr lang="en-IN" sz="3600" dirty="0" smtClean="0">
                <a:solidFill>
                  <a:schemeClr val="accent1">
                    <a:lumMod val="75000"/>
                  </a:schemeClr>
                </a:solidFill>
                <a:effectLst/>
                <a:latin typeface="Castellar" pitchFamily="18" charset="0"/>
              </a:rPr>
              <a:t>AND REGIMEN</a:t>
            </a:r>
            <a:br>
              <a:rPr lang="en-IN" sz="3600" dirty="0" smtClean="0">
                <a:solidFill>
                  <a:schemeClr val="accent1">
                    <a:lumMod val="75000"/>
                  </a:schemeClr>
                </a:solidFill>
                <a:effectLst/>
                <a:latin typeface="Castellar" pitchFamily="18" charset="0"/>
              </a:rPr>
            </a:br>
            <a:r>
              <a:rPr lang="en-IN" sz="3600" dirty="0" smtClean="0">
                <a:solidFill>
                  <a:schemeClr val="accent1">
                    <a:lumMod val="75000"/>
                  </a:schemeClr>
                </a:solidFill>
                <a:effectLst/>
                <a:latin typeface="Castellar" pitchFamily="18" charset="0"/>
              </a:rPr>
              <a:t>(259 – 263)</a:t>
            </a:r>
            <a:endParaRPr lang="en-US" dirty="0">
              <a:solidFill>
                <a:schemeClr val="accent1">
                  <a:lumMod val="75000"/>
                </a:schemeClr>
              </a:solidFill>
              <a:effectLst/>
              <a:latin typeface="Castellar" pitchFamily="18" charset="0"/>
            </a:endParaRPr>
          </a:p>
        </p:txBody>
      </p:sp>
      <p:sp>
        <p:nvSpPr>
          <p:cNvPr id="5" name="Subtitle 4"/>
          <p:cNvSpPr>
            <a:spLocks noGrp="1"/>
          </p:cNvSpPr>
          <p:nvPr>
            <p:ph type="subTitle" idx="1"/>
          </p:nvPr>
        </p:nvSpPr>
        <p:spPr>
          <a:xfrm>
            <a:off x="5562600" y="3962399"/>
            <a:ext cx="2895600" cy="1219201"/>
          </a:xfrm>
        </p:spPr>
        <p:txBody>
          <a:bodyPr>
            <a:normAutofit fontScale="70000" lnSpcReduction="20000"/>
          </a:bodyPr>
          <a:lstStyle/>
          <a:p>
            <a:pPr algn="l"/>
            <a:r>
              <a:rPr lang="en-US" sz="2800" dirty="0" smtClean="0">
                <a:solidFill>
                  <a:schemeClr val="accent1">
                    <a:lumMod val="75000"/>
                  </a:schemeClr>
                </a:solidFill>
                <a:latin typeface="Times New Roman" pitchFamily="18" charset="0"/>
                <a:cs typeface="Times New Roman" pitchFamily="18" charset="0"/>
              </a:rPr>
              <a:t>Dr.M.V.Ajithkumar </a:t>
            </a:r>
          </a:p>
          <a:p>
            <a:pPr algn="l"/>
            <a:r>
              <a:rPr lang="en-US" sz="2800" dirty="0" smtClean="0">
                <a:solidFill>
                  <a:schemeClr val="accent1">
                    <a:lumMod val="75000"/>
                  </a:schemeClr>
                </a:solidFill>
                <a:latin typeface="Times New Roman" pitchFamily="18" charset="0"/>
                <a:cs typeface="Times New Roman" pitchFamily="18" charset="0"/>
              </a:rPr>
              <a:t>Prof &amp; Head </a:t>
            </a:r>
          </a:p>
          <a:p>
            <a:pPr algn="l"/>
            <a:r>
              <a:rPr lang="en-US" sz="2800" dirty="0" smtClean="0">
                <a:solidFill>
                  <a:schemeClr val="accent1">
                    <a:lumMod val="75000"/>
                  </a:schemeClr>
                </a:solidFill>
                <a:latin typeface="Times New Roman" pitchFamily="18" charset="0"/>
                <a:cs typeface="Times New Roman" pitchFamily="18" charset="0"/>
              </a:rPr>
              <a:t>CM Dept </a:t>
            </a:r>
          </a:p>
          <a:p>
            <a:pPr algn="l"/>
            <a:r>
              <a:rPr lang="en-US" sz="2800" dirty="0" smtClean="0">
                <a:solidFill>
                  <a:schemeClr val="accent1">
                    <a:lumMod val="75000"/>
                  </a:schemeClr>
                </a:solidFill>
                <a:latin typeface="Times New Roman" pitchFamily="18" charset="0"/>
                <a:cs typeface="Times New Roman" pitchFamily="18" charset="0"/>
              </a:rPr>
              <a:t>SKHMC</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943600"/>
          </a:xfrm>
        </p:spPr>
        <p:txBody>
          <a:bodyPr>
            <a:normAutofit fontScale="55000" lnSpcReduction="20000"/>
          </a:bodyPr>
          <a:lstStyle/>
          <a:p>
            <a:pPr marL="514350" lvl="0" indent="-514350">
              <a:buFont typeface="+mj-lt"/>
              <a:buAutoNum type="romanLcPeriod"/>
            </a:pPr>
            <a:r>
              <a:rPr lang="en-IN" sz="4500" dirty="0" err="1" smtClean="0">
                <a:solidFill>
                  <a:schemeClr val="accent1">
                    <a:lumMod val="75000"/>
                  </a:schemeClr>
                </a:solidFill>
                <a:latin typeface="Times New Roman" pitchFamily="18" charset="0"/>
                <a:cs typeface="Times New Roman" pitchFamily="18" charset="0"/>
              </a:rPr>
              <a:t>Uncleanliness</a:t>
            </a:r>
            <a:endParaRPr lang="en-IN" sz="4500" dirty="0" smtClean="0">
              <a:solidFill>
                <a:schemeClr val="accent1">
                  <a:lumMod val="75000"/>
                </a:schemeClr>
              </a:solidFill>
              <a:latin typeface="Times New Roman" pitchFamily="18" charset="0"/>
              <a:cs typeface="Times New Roman" pitchFamily="18" charset="0"/>
            </a:endParaRPr>
          </a:p>
          <a:p>
            <a:pPr lvl="0"/>
            <a:endParaRPr lang="en-IN" sz="4500" dirty="0" smtClean="0">
              <a:solidFill>
                <a:schemeClr val="accent1">
                  <a:lumMod val="75000"/>
                </a:schemeClr>
              </a:solidFill>
              <a:latin typeface="Times New Roman" pitchFamily="18" charset="0"/>
              <a:cs typeface="Times New Roman" pitchFamily="18" charset="0"/>
            </a:endParaRPr>
          </a:p>
          <a:p>
            <a:pPr lvl="0">
              <a:buNone/>
            </a:pPr>
            <a:r>
              <a:rPr lang="en-IN" sz="4500" dirty="0" smtClean="0">
                <a:solidFill>
                  <a:schemeClr val="accent1">
                    <a:lumMod val="75000"/>
                  </a:schemeClr>
                </a:solidFill>
                <a:latin typeface="Times New Roman" pitchFamily="18" charset="0"/>
                <a:cs typeface="Times New Roman" pitchFamily="18" charset="0"/>
              </a:rPr>
              <a:t>ii. Unnatural debauchery,   </a:t>
            </a:r>
            <a:r>
              <a:rPr lang="en-IN" sz="4500" dirty="0" err="1" smtClean="0">
                <a:solidFill>
                  <a:schemeClr val="accent1">
                    <a:lumMod val="75000"/>
                  </a:schemeClr>
                </a:solidFill>
                <a:latin typeface="Times New Roman" pitchFamily="18" charset="0"/>
                <a:cs typeface="Times New Roman" pitchFamily="18" charset="0"/>
              </a:rPr>
              <a:t>innervation</a:t>
            </a:r>
            <a:r>
              <a:rPr lang="en-IN" sz="4500" dirty="0" smtClean="0">
                <a:solidFill>
                  <a:schemeClr val="accent1">
                    <a:lumMod val="75000"/>
                  </a:schemeClr>
                </a:solidFill>
                <a:latin typeface="Times New Roman" pitchFamily="18" charset="0"/>
                <a:cs typeface="Times New Roman" pitchFamily="18" charset="0"/>
              </a:rPr>
              <a:t> by reading    obscene books, reading </a:t>
            </a:r>
          </a:p>
          <a:p>
            <a:pPr lvl="0">
              <a:buNone/>
            </a:pPr>
            <a:r>
              <a:rPr lang="en-IN" sz="4500" dirty="0" smtClean="0">
                <a:solidFill>
                  <a:schemeClr val="accent1">
                    <a:lumMod val="75000"/>
                  </a:schemeClr>
                </a:solidFill>
                <a:latin typeface="Times New Roman" pitchFamily="18" charset="0"/>
                <a:cs typeface="Times New Roman" pitchFamily="18" charset="0"/>
              </a:rPr>
              <a:t>   while lying down.</a:t>
            </a:r>
          </a:p>
          <a:p>
            <a:pPr lvl="0">
              <a:buNone/>
            </a:pPr>
            <a:endParaRPr lang="en-IN" sz="4500" dirty="0" smtClean="0">
              <a:solidFill>
                <a:schemeClr val="accent1">
                  <a:lumMod val="75000"/>
                </a:schemeClr>
              </a:solidFill>
              <a:latin typeface="Times New Roman" pitchFamily="18" charset="0"/>
              <a:cs typeface="Times New Roman" pitchFamily="18" charset="0"/>
            </a:endParaRPr>
          </a:p>
          <a:p>
            <a:pPr lvl="0">
              <a:buNone/>
            </a:pPr>
            <a:r>
              <a:rPr lang="en-IN" sz="4500" dirty="0" smtClean="0">
                <a:solidFill>
                  <a:schemeClr val="accent1">
                    <a:lumMod val="75000"/>
                  </a:schemeClr>
                </a:solidFill>
                <a:latin typeface="Times New Roman" pitchFamily="18" charset="0"/>
                <a:cs typeface="Times New Roman" pitchFamily="18" charset="0"/>
              </a:rPr>
              <a:t>iii. </a:t>
            </a:r>
            <a:r>
              <a:rPr lang="en-IN" sz="4500" dirty="0" err="1" smtClean="0">
                <a:solidFill>
                  <a:schemeClr val="accent1">
                    <a:lumMod val="75000"/>
                  </a:schemeClr>
                </a:solidFill>
                <a:latin typeface="Times New Roman" pitchFamily="18" charset="0"/>
                <a:cs typeface="Times New Roman" pitchFamily="18" charset="0"/>
              </a:rPr>
              <a:t>Onanism</a:t>
            </a:r>
            <a:r>
              <a:rPr lang="en-IN" sz="4500" dirty="0" smtClean="0">
                <a:solidFill>
                  <a:schemeClr val="accent1">
                    <a:lumMod val="75000"/>
                  </a:schemeClr>
                </a:solidFill>
                <a:latin typeface="Times New Roman" pitchFamily="18" charset="0"/>
                <a:cs typeface="Times New Roman" pitchFamily="18" charset="0"/>
              </a:rPr>
              <a:t> or imperfect or  suppressed intercourse in    order to prevent     conception.</a:t>
            </a:r>
          </a:p>
          <a:p>
            <a:pPr lvl="0">
              <a:buNone/>
            </a:pPr>
            <a:endParaRPr lang="en-IN" sz="4500" dirty="0" smtClean="0">
              <a:solidFill>
                <a:schemeClr val="accent1">
                  <a:lumMod val="75000"/>
                </a:schemeClr>
              </a:solidFill>
              <a:latin typeface="Times New Roman" pitchFamily="18" charset="0"/>
              <a:cs typeface="Times New Roman" pitchFamily="18" charset="0"/>
            </a:endParaRPr>
          </a:p>
          <a:p>
            <a:pPr lvl="0">
              <a:buNone/>
            </a:pPr>
            <a:r>
              <a:rPr lang="en-IN" sz="4500" dirty="0" smtClean="0">
                <a:solidFill>
                  <a:schemeClr val="accent1">
                    <a:lumMod val="75000"/>
                  </a:schemeClr>
                </a:solidFill>
                <a:latin typeface="Times New Roman" pitchFamily="18" charset="0"/>
                <a:cs typeface="Times New Roman" pitchFamily="18" charset="0"/>
              </a:rPr>
              <a:t>iv. Subjects of anger grief  or vexation a passion for  </a:t>
            </a:r>
          </a:p>
          <a:p>
            <a:pPr lvl="0">
              <a:buNone/>
            </a:pPr>
            <a:r>
              <a:rPr lang="en-IN" sz="4500" dirty="0" smtClean="0">
                <a:solidFill>
                  <a:schemeClr val="accent1">
                    <a:lumMod val="75000"/>
                  </a:schemeClr>
                </a:solidFill>
                <a:latin typeface="Times New Roman" pitchFamily="18" charset="0"/>
                <a:cs typeface="Times New Roman" pitchFamily="18" charset="0"/>
              </a:rPr>
              <a:t>    play, over exertion of  mind or body.</a:t>
            </a:r>
          </a:p>
          <a:p>
            <a:pPr lvl="0">
              <a:buNone/>
            </a:pPr>
            <a:r>
              <a:rPr lang="en-IN" sz="4800" dirty="0" smtClean="0">
                <a:solidFill>
                  <a:schemeClr val="accent1">
                    <a:lumMod val="75000"/>
                  </a:schemeClr>
                </a:solidFill>
                <a:latin typeface="Times New Roman" pitchFamily="18" charset="0"/>
                <a:cs typeface="Times New Roman" pitchFamily="18" charset="0"/>
              </a:rPr>
              <a:t>v. Dwelling in marshy districts damp room, poor living etc.</a:t>
            </a:r>
          </a:p>
          <a:p>
            <a:pPr algn="ctr"/>
            <a:endParaRPr lang="en-IN" sz="4800" dirty="0" smtClean="0">
              <a:solidFill>
                <a:schemeClr val="accent1">
                  <a:lumMod val="75000"/>
                </a:schemeClr>
              </a:solidFill>
              <a:latin typeface="Times New Roman" pitchFamily="18" charset="0"/>
              <a:cs typeface="Times New Roman" pitchFamily="18" charset="0"/>
            </a:endParaRPr>
          </a:p>
          <a:p>
            <a:pPr algn="ctr"/>
            <a:r>
              <a:rPr lang="en-IN" sz="4800" dirty="0" smtClean="0">
                <a:solidFill>
                  <a:schemeClr val="accent1">
                    <a:lumMod val="75000"/>
                  </a:schemeClr>
                </a:solidFill>
                <a:latin typeface="Times New Roman" pitchFamily="18" charset="0"/>
                <a:cs typeface="Times New Roman" pitchFamily="18" charset="0"/>
              </a:rPr>
              <a:t>All these things must be as far as possible removed or avoided in order that that cure may not be obstructed or rendered impossible</a:t>
            </a:r>
            <a:endParaRPr lang="en-IN" sz="4500" dirty="0" smtClean="0">
              <a:solidFill>
                <a:schemeClr val="accent1">
                  <a:lumMod val="75000"/>
                </a:schemeClr>
              </a:solidFill>
              <a:latin typeface="Times New Roman" pitchFamily="18" charset="0"/>
              <a:cs typeface="Times New Roman" pitchFamily="18" charset="0"/>
            </a:endParaRP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r>
              <a:rPr lang="en-IN" sz="2800" dirty="0" smtClean="0">
                <a:solidFill>
                  <a:schemeClr val="accent1">
                    <a:lumMod val="75000"/>
                  </a:schemeClr>
                </a:solidFill>
                <a:latin typeface="Times New Roman" pitchFamily="18" charset="0"/>
                <a:cs typeface="Times New Roman" pitchFamily="18" charset="0"/>
              </a:rPr>
              <a:t>The removal of the above mentioned obstacles to recovery and supplying where necessary the reverse.</a:t>
            </a:r>
          </a:p>
          <a:p>
            <a:pPr marL="457200" indent="-457200"/>
            <a:r>
              <a:rPr lang="en-IN" sz="2800" dirty="0" smtClean="0">
                <a:solidFill>
                  <a:schemeClr val="accent1">
                    <a:lumMod val="75000"/>
                  </a:schemeClr>
                </a:solidFill>
                <a:latin typeface="Times New Roman" pitchFamily="18" charset="0"/>
                <a:cs typeface="Times New Roman" pitchFamily="18" charset="0"/>
              </a:rPr>
              <a:t>Innocent moral and intellectual recreation.</a:t>
            </a:r>
          </a:p>
          <a:p>
            <a:pPr marL="457200" indent="-457200"/>
            <a:r>
              <a:rPr lang="en-IN" sz="2800" dirty="0" smtClean="0">
                <a:solidFill>
                  <a:schemeClr val="accent1">
                    <a:lumMod val="75000"/>
                  </a:schemeClr>
                </a:solidFill>
                <a:latin typeface="Times New Roman" pitchFamily="18" charset="0"/>
                <a:cs typeface="Times New Roman" pitchFamily="18" charset="0"/>
              </a:rPr>
              <a:t>Active exercise in the open air in all kinds of weather.    ( daily walk, slight labour).</a:t>
            </a:r>
          </a:p>
          <a:p>
            <a:pPr marL="457200" indent="-457200"/>
            <a:r>
              <a:rPr lang="en-IN" sz="2800" dirty="0" smtClean="0">
                <a:solidFill>
                  <a:schemeClr val="accent1">
                    <a:lumMod val="75000"/>
                  </a:schemeClr>
                </a:solidFill>
                <a:latin typeface="Times New Roman" pitchFamily="18" charset="0"/>
                <a:cs typeface="Times New Roman" pitchFamily="18" charset="0"/>
              </a:rPr>
              <a:t>Suitable nutritious and </a:t>
            </a:r>
            <a:r>
              <a:rPr lang="en-IN" sz="2800" dirty="0" err="1" smtClean="0">
                <a:solidFill>
                  <a:schemeClr val="accent1">
                    <a:lumMod val="75000"/>
                  </a:schemeClr>
                </a:solidFill>
                <a:latin typeface="Times New Roman" pitchFamily="18" charset="0"/>
                <a:cs typeface="Times New Roman" pitchFamily="18" charset="0"/>
              </a:rPr>
              <a:t>unmedicinal</a:t>
            </a:r>
            <a:r>
              <a:rPr lang="en-IN" sz="2800" dirty="0" smtClean="0">
                <a:solidFill>
                  <a:schemeClr val="accent1">
                    <a:lumMod val="75000"/>
                  </a:schemeClr>
                </a:solidFill>
                <a:latin typeface="Times New Roman" pitchFamily="18" charset="0"/>
                <a:cs typeface="Times New Roman" pitchFamily="18" charset="0"/>
              </a:rPr>
              <a:t> food and drink </a:t>
            </a:r>
          </a:p>
          <a:p>
            <a:r>
              <a:rPr lang="en-IN" sz="2800" dirty="0" smtClean="0">
                <a:solidFill>
                  <a:schemeClr val="accent1">
                    <a:lumMod val="75000"/>
                  </a:schemeClr>
                </a:solidFill>
                <a:latin typeface="Times New Roman" pitchFamily="18" charset="0"/>
                <a:cs typeface="Times New Roman" pitchFamily="18" charset="0"/>
              </a:rPr>
              <a:t>   etc.</a:t>
            </a:r>
          </a:p>
          <a:p>
            <a:endParaRPr lang="en-US" dirty="0"/>
          </a:p>
        </p:txBody>
      </p:sp>
      <p:sp>
        <p:nvSpPr>
          <p:cNvPr id="3" name="Title 2"/>
          <p:cNvSpPr>
            <a:spLocks noGrp="1"/>
          </p:cNvSpPr>
          <p:nvPr>
            <p:ph type="title"/>
          </p:nvPr>
        </p:nvSpPr>
        <p:spPr/>
        <p:txBody>
          <a:bodyPr>
            <a:normAutofit fontScale="90000"/>
          </a:bodyPr>
          <a:lstStyle/>
          <a:p>
            <a:pPr lvl="0"/>
            <a:r>
              <a:rPr lang="en-IN" sz="3600" b="0" dirty="0" smtClean="0">
                <a:solidFill>
                  <a:schemeClr val="accent1">
                    <a:lumMod val="75000"/>
                  </a:schemeClr>
                </a:solidFill>
                <a:effectLst/>
                <a:latin typeface="Times New Roman" pitchFamily="18" charset="0"/>
                <a:cs typeface="Times New Roman" pitchFamily="18" charset="0"/>
              </a:rPr>
              <a:t>The most appropriate regimen during the employment of chronic diseases.</a:t>
            </a:r>
            <a:r>
              <a:rPr lang="en-IN" sz="4400" dirty="0" smtClean="0">
                <a:solidFill>
                  <a:srgbClr val="7030A0"/>
                </a:solidFill>
                <a:latin typeface="Comic Sans MS" pitchFamily="66" charset="0"/>
              </a:rPr>
              <a:t/>
            </a:r>
            <a:br>
              <a:rPr lang="en-IN" sz="4400" dirty="0" smtClean="0">
                <a:solidFill>
                  <a:srgbClr val="7030A0"/>
                </a:solidFill>
                <a:latin typeface="Comic Sans MS" pitchFamily="66" charset="0"/>
              </a:rPr>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IN" sz="3600" dirty="0" smtClean="0">
                <a:effectLst/>
                <a:latin typeface="Times New Roman" pitchFamily="18" charset="0"/>
                <a:cs typeface="Times New Roman" pitchFamily="18" charset="0"/>
              </a:rPr>
              <a:t/>
            </a:r>
            <a:br>
              <a:rPr lang="en-IN" sz="3600" dirty="0" smtClean="0">
                <a:effectLst/>
                <a:latin typeface="Times New Roman" pitchFamily="18" charset="0"/>
                <a:cs typeface="Times New Roman" pitchFamily="18" charset="0"/>
              </a:rPr>
            </a:br>
            <a:endParaRPr lang="en-US" sz="3600" dirty="0">
              <a:effectLst/>
              <a:latin typeface="Times New Roman" pitchFamily="18" charset="0"/>
              <a:cs typeface="Times New Roman" pitchFamily="18" charset="0"/>
            </a:endParaRPr>
          </a:p>
        </p:txBody>
      </p:sp>
      <p:sp>
        <p:nvSpPr>
          <p:cNvPr id="5" name="Subtitle 4"/>
          <p:cNvSpPr>
            <a:spLocks noGrp="1"/>
          </p:cNvSpPr>
          <p:nvPr>
            <p:ph type="subTitle" idx="1"/>
          </p:nvPr>
        </p:nvSpPr>
        <p:spPr/>
        <p:txBody>
          <a:bodyPr>
            <a:normAutofit/>
          </a:bodyPr>
          <a:lstStyle/>
          <a:p>
            <a:r>
              <a:rPr lang="en-IN" sz="2800" b="1" dirty="0" smtClean="0">
                <a:solidFill>
                  <a:schemeClr val="accent1">
                    <a:lumMod val="75000"/>
                  </a:schemeClr>
                </a:solidFill>
                <a:latin typeface="Times New Roman" pitchFamily="18" charset="0"/>
                <a:cs typeface="Times New Roman" pitchFamily="18" charset="0"/>
              </a:rPr>
              <a:t>DIET AND REGIMEN IN ACUTE DISEASES</a:t>
            </a:r>
            <a:endParaRPr lang="en-US" b="1" dirty="0">
              <a:solidFill>
                <a:schemeClr val="accent1">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indent="-457200">
              <a:buNone/>
            </a:pPr>
            <a:r>
              <a:rPr lang="en-IN" sz="2800" dirty="0" smtClean="0">
                <a:solidFill>
                  <a:schemeClr val="accent1">
                    <a:lumMod val="75000"/>
                  </a:schemeClr>
                </a:solidFill>
                <a:latin typeface="Times New Roman" pitchFamily="18" charset="0"/>
                <a:cs typeface="Times New Roman" pitchFamily="18" charset="0"/>
              </a:rPr>
              <a:t>In acute cases( except in cases of mental derangements) Hahnemann advised to gratify the patients desire with regard to food and drink without offering or urging. </a:t>
            </a:r>
          </a:p>
          <a:p>
            <a:endParaRPr lang="en-IN" sz="2800" dirty="0" smtClean="0">
              <a:solidFill>
                <a:schemeClr val="accent1">
                  <a:lumMod val="75000"/>
                </a:schemeClr>
              </a:solidFill>
              <a:latin typeface="Times New Roman" pitchFamily="18" charset="0"/>
              <a:cs typeface="Times New Roman" pitchFamily="18" charset="0"/>
            </a:endParaRPr>
          </a:p>
          <a:p>
            <a:pPr marL="342900" indent="-342900">
              <a:buNone/>
            </a:pPr>
            <a:r>
              <a:rPr lang="en-IN" sz="2800" dirty="0" smtClean="0">
                <a:solidFill>
                  <a:schemeClr val="accent1">
                    <a:lumMod val="75000"/>
                  </a:schemeClr>
                </a:solidFill>
                <a:latin typeface="Times New Roman" pitchFamily="18" charset="0"/>
                <a:cs typeface="Times New Roman" pitchFamily="18" charset="0"/>
              </a:rPr>
              <a:t>The friends and attendants should be advised not to put any obstacle in the fulfilment of desires expressed by the patient as these are aroused by the inner subtle voice of the life preserving vital force.</a:t>
            </a:r>
          </a:p>
          <a:p>
            <a:endParaRPr lang="en-US" dirty="0"/>
          </a:p>
        </p:txBody>
      </p:sp>
      <p:sp>
        <p:nvSpPr>
          <p:cNvPr id="3" name="Title 2"/>
          <p:cNvSpPr>
            <a:spLocks noGrp="1"/>
          </p:cNvSpPr>
          <p:nvPr>
            <p:ph type="title"/>
          </p:nvPr>
        </p:nvSpPr>
        <p:spPr/>
        <p:txBody>
          <a:bodyPr>
            <a:normAutofit fontScale="90000"/>
          </a:bodyPr>
          <a:lstStyle/>
          <a:p>
            <a:r>
              <a:rPr lang="en-IN" sz="4400" dirty="0" smtClean="0">
                <a:solidFill>
                  <a:schemeClr val="accent1">
                    <a:lumMod val="75000"/>
                  </a:schemeClr>
                </a:solidFill>
                <a:latin typeface="Times New Roman" pitchFamily="18" charset="0"/>
                <a:cs typeface="Times New Roman" pitchFamily="18" charset="0"/>
              </a:rPr>
              <a:t>FOOD AND DRINK:</a:t>
            </a:r>
            <a:br>
              <a:rPr lang="en-IN" sz="4400" dirty="0" smtClean="0">
                <a:solidFill>
                  <a:schemeClr val="accent1">
                    <a:lumMod val="75000"/>
                  </a:schemeClr>
                </a:solidFill>
                <a:latin typeface="Times New Roman" pitchFamily="18" charset="0"/>
                <a:cs typeface="Times New Roman" pitchFamily="18" charset="0"/>
              </a:rPr>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fontScale="85000" lnSpcReduction="10000"/>
          </a:bodyPr>
          <a:lstStyle/>
          <a:p>
            <a:pPr lvl="0">
              <a:buNone/>
            </a:pPr>
            <a:r>
              <a:rPr lang="en-IN" sz="3300" dirty="0" smtClean="0">
                <a:solidFill>
                  <a:schemeClr val="accent1">
                    <a:lumMod val="75000"/>
                  </a:schemeClr>
                </a:solidFill>
                <a:latin typeface="Times New Roman" pitchFamily="18" charset="0"/>
                <a:cs typeface="Times New Roman" pitchFamily="18" charset="0"/>
              </a:rPr>
              <a:t>In acute disease the patient desires those things which gives palliative relief. </a:t>
            </a:r>
          </a:p>
          <a:p>
            <a:pPr lvl="0">
              <a:buNone/>
            </a:pPr>
            <a:endParaRPr lang="en-IN" sz="3300" dirty="0" smtClean="0">
              <a:solidFill>
                <a:schemeClr val="accent1">
                  <a:lumMod val="75000"/>
                </a:schemeClr>
              </a:solidFill>
              <a:latin typeface="Times New Roman" pitchFamily="18" charset="0"/>
              <a:cs typeface="Times New Roman" pitchFamily="18" charset="0"/>
            </a:endParaRPr>
          </a:p>
          <a:p>
            <a:pPr lvl="0">
              <a:buNone/>
            </a:pPr>
            <a:r>
              <a:rPr lang="en-IN" sz="3300" dirty="0" smtClean="0">
                <a:solidFill>
                  <a:schemeClr val="accent1">
                    <a:lumMod val="75000"/>
                  </a:schemeClr>
                </a:solidFill>
                <a:latin typeface="Times New Roman" pitchFamily="18" charset="0"/>
                <a:cs typeface="Times New Roman" pitchFamily="18" charset="0"/>
              </a:rPr>
              <a:t>The slight hindrances will be amply counter acted and overcome by</a:t>
            </a:r>
          </a:p>
          <a:p>
            <a:pPr lvl="0">
              <a:buNone/>
            </a:pPr>
            <a:endParaRPr lang="en-IN" sz="3300" dirty="0" smtClean="0">
              <a:solidFill>
                <a:schemeClr val="accent1">
                  <a:lumMod val="75000"/>
                </a:schemeClr>
              </a:solidFill>
              <a:latin typeface="Times New Roman" pitchFamily="18" charset="0"/>
              <a:cs typeface="Times New Roman" pitchFamily="18" charset="0"/>
            </a:endParaRPr>
          </a:p>
          <a:p>
            <a:pPr marL="457200" indent="-457200">
              <a:buNone/>
            </a:pPr>
            <a:r>
              <a:rPr lang="en-IN" sz="3300" dirty="0" smtClean="0">
                <a:solidFill>
                  <a:schemeClr val="accent1">
                    <a:lumMod val="75000"/>
                  </a:schemeClr>
                </a:solidFill>
                <a:latin typeface="Times New Roman" pitchFamily="18" charset="0"/>
                <a:cs typeface="Times New Roman" pitchFamily="18" charset="0"/>
              </a:rPr>
              <a:t>a. The power of the homoeopathically suited medicine</a:t>
            </a:r>
          </a:p>
          <a:p>
            <a:pPr lvl="0">
              <a:buNone/>
            </a:pPr>
            <a:endParaRPr lang="en-IN" sz="3300" dirty="0" smtClean="0">
              <a:solidFill>
                <a:schemeClr val="accent1">
                  <a:lumMod val="75000"/>
                </a:schemeClr>
              </a:solidFill>
              <a:latin typeface="Times New Roman" pitchFamily="18" charset="0"/>
              <a:cs typeface="Times New Roman" pitchFamily="18" charset="0"/>
            </a:endParaRPr>
          </a:p>
          <a:p>
            <a:pPr lvl="0">
              <a:buNone/>
            </a:pPr>
            <a:r>
              <a:rPr lang="en-IN" sz="3300" dirty="0" smtClean="0">
                <a:solidFill>
                  <a:schemeClr val="accent1">
                    <a:lumMod val="75000"/>
                  </a:schemeClr>
                </a:solidFill>
                <a:latin typeface="Times New Roman" pitchFamily="18" charset="0"/>
                <a:cs typeface="Times New Roman" pitchFamily="18" charset="0"/>
              </a:rPr>
              <a:t>b. The vital force set free by  homoeopathic medicine.</a:t>
            </a:r>
          </a:p>
          <a:p>
            <a:pPr lvl="0">
              <a:buNone/>
            </a:pPr>
            <a:endParaRPr lang="en-IN" sz="3300" dirty="0" smtClean="0">
              <a:solidFill>
                <a:schemeClr val="accent1">
                  <a:lumMod val="75000"/>
                </a:schemeClr>
              </a:solidFill>
              <a:latin typeface="Times New Roman" pitchFamily="18" charset="0"/>
              <a:cs typeface="Times New Roman" pitchFamily="18" charset="0"/>
            </a:endParaRPr>
          </a:p>
          <a:p>
            <a:pPr lvl="0">
              <a:buNone/>
            </a:pPr>
            <a:r>
              <a:rPr lang="en-IN" sz="3300" dirty="0" smtClean="0">
                <a:solidFill>
                  <a:schemeClr val="accent1">
                    <a:lumMod val="75000"/>
                  </a:schemeClr>
                </a:solidFill>
                <a:latin typeface="Times New Roman" pitchFamily="18" charset="0"/>
                <a:cs typeface="Times New Roman" pitchFamily="18" charset="0"/>
              </a:rPr>
              <a:t>c. Also by the refreshing effect of a  gratified desire.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IN" sz="2800" dirty="0" smtClean="0">
              <a:solidFill>
                <a:schemeClr val="accent1">
                  <a:lumMod val="75000"/>
                </a:schemeClr>
              </a:solidFill>
              <a:latin typeface="Times New Roman" pitchFamily="18" charset="0"/>
              <a:cs typeface="Times New Roman" pitchFamily="18" charset="0"/>
            </a:endParaRPr>
          </a:p>
          <a:p>
            <a:r>
              <a:rPr lang="en-IN" sz="2800" dirty="0" smtClean="0">
                <a:solidFill>
                  <a:schemeClr val="accent1">
                    <a:lumMod val="75000"/>
                  </a:schemeClr>
                </a:solidFill>
                <a:latin typeface="Times New Roman" pitchFamily="18" charset="0"/>
                <a:cs typeface="Times New Roman" pitchFamily="18" charset="0"/>
              </a:rPr>
              <a:t>The temperature of the room and the quality of coverings must be entirely based on the desire of the patient.</a:t>
            </a:r>
          </a:p>
          <a:p>
            <a:endParaRPr lang="en-IN" sz="2800" dirty="0" smtClean="0">
              <a:solidFill>
                <a:schemeClr val="accent1">
                  <a:lumMod val="75000"/>
                </a:schemeClr>
              </a:solidFill>
              <a:latin typeface="Times New Roman" pitchFamily="18" charset="0"/>
              <a:cs typeface="Times New Roman" pitchFamily="18" charset="0"/>
            </a:endParaRPr>
          </a:p>
          <a:p>
            <a:r>
              <a:rPr lang="en-IN" sz="3200" dirty="0" smtClean="0">
                <a:solidFill>
                  <a:schemeClr val="accent1">
                    <a:lumMod val="75000"/>
                  </a:schemeClr>
                </a:solidFill>
                <a:latin typeface="Times New Roman" pitchFamily="18" charset="0"/>
                <a:cs typeface="Times New Roman" pitchFamily="18" charset="0"/>
              </a:rPr>
              <a:t>MIND:</a:t>
            </a:r>
          </a:p>
          <a:p>
            <a:r>
              <a:rPr lang="en-IN" sz="2800" dirty="0" smtClean="0">
                <a:solidFill>
                  <a:schemeClr val="accent1">
                    <a:lumMod val="75000"/>
                  </a:schemeClr>
                </a:solidFill>
                <a:latin typeface="Times New Roman" pitchFamily="18" charset="0"/>
                <a:cs typeface="Times New Roman" pitchFamily="18" charset="0"/>
              </a:rPr>
              <a:t> He must be kept free from all over exertion of mind and exciting emotion.</a:t>
            </a:r>
          </a:p>
          <a:p>
            <a:endParaRPr lang="en-US" dirty="0">
              <a:solidFill>
                <a:schemeClr val="accent1">
                  <a:lumMod val="75000"/>
                </a:schemeClr>
              </a:solidFill>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IN" sz="4400" dirty="0" smtClean="0">
                <a:solidFill>
                  <a:schemeClr val="accent1">
                    <a:lumMod val="75000"/>
                  </a:schemeClr>
                </a:solidFill>
                <a:latin typeface="Times New Roman" pitchFamily="18" charset="0"/>
                <a:cs typeface="Times New Roman" pitchFamily="18" charset="0"/>
              </a:rPr>
              <a:t>Temperature and clothing: </a:t>
            </a:r>
            <a:br>
              <a:rPr lang="en-IN" sz="4400" dirty="0" smtClean="0">
                <a:solidFill>
                  <a:schemeClr val="accent1">
                    <a:lumMod val="75000"/>
                  </a:schemeClr>
                </a:solidFill>
                <a:latin typeface="Times New Roman" pitchFamily="18" charset="0"/>
                <a:cs typeface="Times New Roman" pitchFamily="18" charset="0"/>
              </a:rPr>
            </a:br>
            <a:endParaRPr lang="en-US" b="0" dirty="0">
              <a:solidFill>
                <a:schemeClr val="accent1">
                  <a:lumMod val="75000"/>
                </a:schemeClr>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solidFill>
                  <a:schemeClr val="accent1">
                    <a:lumMod val="75000"/>
                  </a:schemeClr>
                </a:solidFill>
                <a:latin typeface="Times New Roman" pitchFamily="18" charset="0"/>
                <a:cs typeface="Times New Roman" pitchFamily="18" charset="0"/>
              </a:rPr>
              <a:t>Organon of medicine- Samuel Hahnemann</a:t>
            </a:r>
          </a:p>
          <a:p>
            <a:r>
              <a:rPr lang="en-US" sz="2800" dirty="0" smtClean="0">
                <a:solidFill>
                  <a:schemeClr val="accent1">
                    <a:lumMod val="75000"/>
                  </a:schemeClr>
                </a:solidFill>
                <a:latin typeface="Times New Roman" pitchFamily="18" charset="0"/>
                <a:cs typeface="Times New Roman" pitchFamily="18" charset="0"/>
              </a:rPr>
              <a:t>Chronic diseases-Samuel Hahnemann</a:t>
            </a:r>
            <a:endParaRPr lang="en-US" sz="2800" dirty="0">
              <a:solidFill>
                <a:schemeClr val="accent1">
                  <a:lumMod val="75000"/>
                </a:schemeClr>
              </a:solidFill>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3200" dirty="0" smtClean="0">
                <a:solidFill>
                  <a:schemeClr val="accent1">
                    <a:lumMod val="75000"/>
                  </a:schemeClr>
                </a:solidFill>
                <a:effectLst/>
                <a:latin typeface="Times New Roman" pitchFamily="18" charset="0"/>
                <a:cs typeface="Times New Roman" pitchFamily="18" charset="0"/>
              </a:rPr>
              <a:t>Reference </a:t>
            </a:r>
            <a:endParaRPr lang="en-US" sz="3200" dirty="0">
              <a:solidFill>
                <a:schemeClr val="accent1">
                  <a:lumMod val="75000"/>
                </a:schemeClr>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lgn="just">
              <a:buFont typeface="Wingdings" pitchFamily="2" charset="2"/>
              <a:buChar char="Ø"/>
            </a:pPr>
            <a:r>
              <a:rPr lang="en-IN" sz="2800" dirty="0" smtClean="0">
                <a:solidFill>
                  <a:schemeClr val="accent1">
                    <a:lumMod val="75000"/>
                  </a:schemeClr>
                </a:solidFill>
                <a:latin typeface="Times New Roman" pitchFamily="18" charset="0"/>
                <a:cs typeface="Times New Roman" pitchFamily="18" charset="0"/>
              </a:rPr>
              <a:t>Homoeopathy advocates the use of minute dose of medicine for the treatment of diseases.</a:t>
            </a:r>
          </a:p>
          <a:p>
            <a:pPr marL="342900" indent="-342900" algn="just">
              <a:buFont typeface="Wingdings" pitchFamily="2" charset="2"/>
              <a:buChar char="Ø"/>
            </a:pPr>
            <a:r>
              <a:rPr lang="en-IN" sz="2800" dirty="0" smtClean="0">
                <a:solidFill>
                  <a:schemeClr val="accent1">
                    <a:lumMod val="75000"/>
                  </a:schemeClr>
                </a:solidFill>
                <a:latin typeface="Times New Roman" pitchFamily="18" charset="0"/>
                <a:cs typeface="Times New Roman" pitchFamily="18" charset="0"/>
              </a:rPr>
              <a:t>Considering this minute dose of medicine everything which has any medicinal action must be removed from the diet and regimen of the patient during the treatment.</a:t>
            </a:r>
          </a:p>
          <a:p>
            <a:pPr marL="342900" indent="-342900" algn="just">
              <a:buFont typeface="Wingdings" pitchFamily="2" charset="2"/>
              <a:buChar char="Ø"/>
            </a:pPr>
            <a:r>
              <a:rPr lang="en-IN" sz="2800" dirty="0" smtClean="0">
                <a:solidFill>
                  <a:schemeClr val="accent1">
                    <a:lumMod val="75000"/>
                  </a:schemeClr>
                </a:solidFill>
                <a:latin typeface="Times New Roman" pitchFamily="18" charset="0"/>
                <a:cs typeface="Times New Roman" pitchFamily="18" charset="0"/>
              </a:rPr>
              <a:t> So that the small dose should not be overwhelmed and extinguished by any foreign medicinal irritant</a:t>
            </a:r>
            <a:r>
              <a:rPr lang="en-IN" sz="2800" b="1" dirty="0" smtClean="0">
                <a:solidFill>
                  <a:schemeClr val="accent3">
                    <a:lumMod val="50000"/>
                  </a:schemeClr>
                </a:solidFill>
                <a:latin typeface="Comic Sans MS" pitchFamily="66" charset="0"/>
              </a:rPr>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0" indent="-342900">
              <a:buFont typeface="Wingdings" pitchFamily="2" charset="2"/>
              <a:buChar char="Ø"/>
            </a:pPr>
            <a:r>
              <a:rPr lang="en-IN" sz="3200" dirty="0" smtClean="0">
                <a:solidFill>
                  <a:schemeClr val="accent1">
                    <a:lumMod val="75000"/>
                  </a:schemeClr>
                </a:solidFill>
                <a:latin typeface="Times New Roman" pitchFamily="18" charset="0"/>
                <a:cs typeface="Times New Roman" pitchFamily="18" charset="0"/>
              </a:rPr>
              <a:t>Such foreign medicinal irritants act as the obstacles to path of cure.</a:t>
            </a:r>
          </a:p>
          <a:p>
            <a:pPr marL="342900" lvl="0" indent="-342900">
              <a:buFont typeface="Wingdings" pitchFamily="2" charset="2"/>
              <a:buChar char="Ø"/>
            </a:pPr>
            <a:r>
              <a:rPr lang="en-IN" sz="3200" dirty="0" smtClean="0">
                <a:solidFill>
                  <a:schemeClr val="accent1">
                    <a:lumMod val="75000"/>
                  </a:schemeClr>
                </a:solidFill>
                <a:latin typeface="Times New Roman" pitchFamily="18" charset="0"/>
                <a:cs typeface="Times New Roman" pitchFamily="18" charset="0"/>
              </a:rPr>
              <a:t>Thus the diet and regimen of the patient must be considered.</a:t>
            </a:r>
          </a:p>
          <a:p>
            <a:pPr marL="342900" lvl="0" indent="-342900">
              <a:buFont typeface="Wingdings" pitchFamily="2" charset="2"/>
              <a:buChar char="Ø"/>
            </a:pPr>
            <a:r>
              <a:rPr lang="en-IN" sz="3200" dirty="0" smtClean="0">
                <a:solidFill>
                  <a:schemeClr val="accent1">
                    <a:lumMod val="75000"/>
                  </a:schemeClr>
                </a:solidFill>
                <a:latin typeface="Times New Roman" pitchFamily="18" charset="0"/>
                <a:cs typeface="Times New Roman" pitchFamily="18" charset="0"/>
              </a:rPr>
              <a:t>Such controlled diet and regimen will not prevent the action of the medicine prescribed.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sz="2800" dirty="0" smtClean="0">
                <a:solidFill>
                  <a:schemeClr val="accent1">
                    <a:lumMod val="75000"/>
                  </a:schemeClr>
                </a:solidFill>
                <a:latin typeface="Times New Roman" pitchFamily="18" charset="0"/>
                <a:cs typeface="Times New Roman" pitchFamily="18" charset="0"/>
              </a:rPr>
              <a:t>The careful investigation of diet and regimen which may act as an obstacle to cure is very much necessary in the case of patients of chronic diseases.</a:t>
            </a:r>
          </a:p>
          <a:p>
            <a:pPr lvl="0"/>
            <a:r>
              <a:rPr lang="en-IN" sz="2800" dirty="0" smtClean="0">
                <a:solidFill>
                  <a:schemeClr val="accent1">
                    <a:lumMod val="75000"/>
                  </a:schemeClr>
                </a:solidFill>
                <a:latin typeface="Times New Roman" pitchFamily="18" charset="0"/>
                <a:cs typeface="Times New Roman" pitchFamily="18" charset="0"/>
              </a:rPr>
              <a:t>Their diseases are usually aggravated by such noxious influences and their diseases causing errors in the diet and regimen which often passes unnoticed.</a:t>
            </a:r>
          </a:p>
          <a:p>
            <a:endParaRPr lang="en-US" dirty="0"/>
          </a:p>
        </p:txBody>
      </p:sp>
      <p:sp>
        <p:nvSpPr>
          <p:cNvPr id="3" name="Title 2"/>
          <p:cNvSpPr>
            <a:spLocks noGrp="1"/>
          </p:cNvSpPr>
          <p:nvPr>
            <p:ph type="title"/>
          </p:nvPr>
        </p:nvSpPr>
        <p:spPr/>
        <p:txBody>
          <a:bodyPr>
            <a:noAutofit/>
          </a:bodyPr>
          <a:lstStyle/>
          <a:p>
            <a:r>
              <a:rPr lang="en-IN" sz="3600" dirty="0" smtClean="0">
                <a:solidFill>
                  <a:schemeClr val="accent1">
                    <a:lumMod val="75000"/>
                  </a:schemeClr>
                </a:solidFill>
                <a:effectLst/>
                <a:latin typeface="Times New Roman" pitchFamily="18" charset="0"/>
                <a:cs typeface="Times New Roman" pitchFamily="18" charset="0"/>
              </a:rPr>
              <a:t>Diet and Regimen in Chronic Disease</a:t>
            </a:r>
            <a:endParaRPr lang="en-US" sz="3600" dirty="0">
              <a:solidFill>
                <a:schemeClr val="accent1">
                  <a:lumMod val="75000"/>
                </a:schemeClr>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N" sz="2800" dirty="0" smtClean="0">
                <a:solidFill>
                  <a:schemeClr val="accent1">
                    <a:lumMod val="75000"/>
                  </a:schemeClr>
                </a:solidFill>
                <a:latin typeface="Times New Roman" pitchFamily="18" charset="0"/>
                <a:cs typeface="Times New Roman" pitchFamily="18" charset="0"/>
              </a:rPr>
              <a:t>Master Hahnemann has advised to avoid the following types of diet and regimen in the patients suffering from chronic diseases.</a:t>
            </a:r>
          </a:p>
          <a:p>
            <a:pPr marL="365760" lvl="8" indent="-256032">
              <a:spcBef>
                <a:spcPts val="400"/>
              </a:spcBef>
              <a:buClr>
                <a:schemeClr val="accent1"/>
              </a:buClr>
              <a:buSzPct val="68000"/>
              <a:buFont typeface="Wingdings 3"/>
              <a:buChar char=""/>
            </a:pPr>
            <a:r>
              <a:rPr lang="en-IN" sz="2800" dirty="0" smtClean="0">
                <a:solidFill>
                  <a:schemeClr val="accent1">
                    <a:lumMod val="75000"/>
                  </a:schemeClr>
                </a:solidFill>
                <a:latin typeface="Times New Roman" pitchFamily="18" charset="0"/>
                <a:cs typeface="Times New Roman" pitchFamily="18" charset="0"/>
              </a:rPr>
              <a:t>Beverages: Coffee, fine Chinese and other herb teas, beer prepared from medicinal substances, liquors made with medicinal spices, all kinds of punch, odorous water and perfumes of different types.</a:t>
            </a:r>
          </a:p>
          <a:p>
            <a:endParaRPr lang="en-US" sz="2800" dirty="0">
              <a:solidFill>
                <a:schemeClr val="accent1">
                  <a:lumMod val="75000"/>
                </a:schemeClr>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342900" indent="-342900">
              <a:buFont typeface="Wingdings" pitchFamily="2" charset="2"/>
              <a:buChar char="§"/>
            </a:pPr>
            <a:r>
              <a:rPr lang="en-IN" sz="3500" dirty="0" smtClean="0">
                <a:solidFill>
                  <a:schemeClr val="accent1">
                    <a:lumMod val="75000"/>
                  </a:schemeClr>
                </a:solidFill>
                <a:latin typeface="Times New Roman" pitchFamily="18" charset="0"/>
                <a:cs typeface="Times New Roman" pitchFamily="18" charset="0"/>
              </a:rPr>
              <a:t>Highly spiced dishes and sauces.</a:t>
            </a:r>
          </a:p>
          <a:p>
            <a:pPr marL="342900" indent="-342900">
              <a:buFont typeface="Wingdings" pitchFamily="2" charset="2"/>
              <a:buChar char="§"/>
            </a:pPr>
            <a:r>
              <a:rPr lang="en-IN" sz="3500" dirty="0" smtClean="0">
                <a:solidFill>
                  <a:schemeClr val="accent1">
                    <a:lumMod val="75000"/>
                  </a:schemeClr>
                </a:solidFill>
                <a:latin typeface="Times New Roman" pitchFamily="18" charset="0"/>
                <a:cs typeface="Times New Roman" pitchFamily="18" charset="0"/>
              </a:rPr>
              <a:t>Spiced cakes and ices,</a:t>
            </a:r>
          </a:p>
          <a:p>
            <a:pPr marL="342900" indent="-342900">
              <a:buFont typeface="Wingdings" pitchFamily="2" charset="2"/>
              <a:buChar char="§"/>
            </a:pPr>
            <a:r>
              <a:rPr lang="en-IN" sz="3500" dirty="0" smtClean="0">
                <a:solidFill>
                  <a:schemeClr val="accent1">
                    <a:lumMod val="75000"/>
                  </a:schemeClr>
                </a:solidFill>
                <a:latin typeface="Times New Roman" pitchFamily="18" charset="0"/>
                <a:cs typeface="Times New Roman" pitchFamily="18" charset="0"/>
              </a:rPr>
              <a:t>Spiced chocolates,</a:t>
            </a:r>
          </a:p>
          <a:p>
            <a:pPr marL="342900" indent="-342900">
              <a:buFont typeface="Wingdings" pitchFamily="2" charset="2"/>
              <a:buChar char="§"/>
            </a:pPr>
            <a:r>
              <a:rPr lang="en-IN" sz="3500" dirty="0" smtClean="0">
                <a:solidFill>
                  <a:schemeClr val="accent1">
                    <a:lumMod val="75000"/>
                  </a:schemeClr>
                </a:solidFill>
                <a:latin typeface="Times New Roman" pitchFamily="18" charset="0"/>
                <a:cs typeface="Times New Roman" pitchFamily="18" charset="0"/>
              </a:rPr>
              <a:t>Crude medicinal vegetables for soups, dishes of herbs, roots and stalks of plants possessing medicinal qualities celery onion.</a:t>
            </a:r>
          </a:p>
          <a:p>
            <a:pPr marL="342900" indent="-342900">
              <a:buFont typeface="Wingdings" pitchFamily="2" charset="2"/>
              <a:buChar char="§"/>
            </a:pPr>
            <a:r>
              <a:rPr lang="en-IN" sz="3500" dirty="0" smtClean="0">
                <a:solidFill>
                  <a:schemeClr val="accent1">
                    <a:lumMod val="75000"/>
                  </a:schemeClr>
                </a:solidFill>
                <a:latin typeface="Times New Roman" pitchFamily="18" charset="0"/>
                <a:cs typeface="Times New Roman" pitchFamily="18" charset="0"/>
              </a:rPr>
              <a:t>Old cheese and meets in a state of decomposition or that process medicinal properties.</a:t>
            </a:r>
          </a:p>
          <a:p>
            <a:pPr>
              <a:buNone/>
            </a:pPr>
            <a:r>
              <a:rPr lang="en-IN" sz="3500" dirty="0" smtClean="0">
                <a:solidFill>
                  <a:schemeClr val="accent1">
                    <a:lumMod val="75000"/>
                  </a:schemeClr>
                </a:solidFill>
                <a:latin typeface="Times New Roman" pitchFamily="18" charset="0"/>
                <a:cs typeface="Times New Roman" pitchFamily="18" charset="0"/>
              </a:rPr>
              <a:t>( as the flesh and fat of pork, ducks and geese, or veal that is too young and sour viands).</a:t>
            </a:r>
          </a:p>
          <a:p>
            <a:endParaRPr lang="en-US" dirty="0"/>
          </a:p>
        </p:txBody>
      </p:sp>
      <p:sp>
        <p:nvSpPr>
          <p:cNvPr id="3" name="Title 2"/>
          <p:cNvSpPr>
            <a:spLocks noGrp="1"/>
          </p:cNvSpPr>
          <p:nvPr>
            <p:ph type="title"/>
          </p:nvPr>
        </p:nvSpPr>
        <p:spPr/>
        <p:txBody>
          <a:bodyPr>
            <a:normAutofit fontScale="90000"/>
          </a:bodyPr>
          <a:lstStyle/>
          <a:p>
            <a:r>
              <a:rPr lang="en-IN" sz="4400" dirty="0" smtClean="0">
                <a:solidFill>
                  <a:schemeClr val="accent1">
                    <a:lumMod val="75000"/>
                  </a:schemeClr>
                </a:solidFill>
                <a:latin typeface="Times New Roman" pitchFamily="18" charset="0"/>
                <a:cs typeface="Times New Roman" pitchFamily="18" charset="0"/>
              </a:rPr>
              <a:t>FOOD:</a:t>
            </a:r>
            <a:br>
              <a:rPr lang="en-IN" sz="4400" dirty="0" smtClean="0">
                <a:solidFill>
                  <a:schemeClr val="accent1">
                    <a:lumMod val="75000"/>
                  </a:schemeClr>
                </a:solidFill>
                <a:latin typeface="Times New Roman" pitchFamily="18" charset="0"/>
                <a:cs typeface="Times New Roman" pitchFamily="18" charset="0"/>
              </a:rPr>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sz="3200" dirty="0" smtClean="0">
                <a:solidFill>
                  <a:schemeClr val="accent1">
                    <a:lumMod val="75000"/>
                  </a:schemeClr>
                </a:solidFill>
                <a:latin typeface="Times New Roman" pitchFamily="18" charset="0"/>
                <a:cs typeface="Times New Roman" pitchFamily="18" charset="0"/>
              </a:rPr>
              <a:t>All excess in the food and in the use of sugar and salt and spirituous drinks.</a:t>
            </a:r>
            <a:endParaRPr lang="en-US" sz="3200" dirty="0">
              <a:solidFill>
                <a:schemeClr val="accent1">
                  <a:lumMod val="75000"/>
                </a:schemeClr>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endParaRPr lang="en-IN" sz="3200" dirty="0" smtClean="0">
              <a:solidFill>
                <a:schemeClr val="accent1">
                  <a:lumMod val="75000"/>
                </a:schemeClr>
              </a:solidFill>
              <a:latin typeface="Times New Roman" pitchFamily="18" charset="0"/>
              <a:cs typeface="Times New Roman" pitchFamily="18" charset="0"/>
            </a:endParaRPr>
          </a:p>
          <a:p>
            <a:pPr marL="457200" lvl="0" indent="-457200">
              <a:buFont typeface="Arial" pitchFamily="34" charset="0"/>
              <a:buChar char="•"/>
            </a:pPr>
            <a:r>
              <a:rPr lang="en-IN" sz="3200" dirty="0" smtClean="0">
                <a:solidFill>
                  <a:schemeClr val="accent1">
                    <a:lumMod val="75000"/>
                  </a:schemeClr>
                </a:solidFill>
                <a:latin typeface="Times New Roman" pitchFamily="18" charset="0"/>
                <a:cs typeface="Times New Roman" pitchFamily="18" charset="0"/>
              </a:rPr>
              <a:t>Strong scented flowers in the room</a:t>
            </a:r>
          </a:p>
          <a:p>
            <a:pPr lvl="0"/>
            <a:endParaRPr lang="en-IN" sz="3200" dirty="0" smtClean="0">
              <a:solidFill>
                <a:schemeClr val="accent1">
                  <a:lumMod val="75000"/>
                </a:schemeClr>
              </a:solidFill>
              <a:latin typeface="Times New Roman" pitchFamily="18" charset="0"/>
              <a:cs typeface="Times New Roman" pitchFamily="18" charset="0"/>
            </a:endParaRPr>
          </a:p>
          <a:p>
            <a:pPr marL="457200" lvl="0" indent="-457200">
              <a:buFont typeface="Arial" pitchFamily="34" charset="0"/>
              <a:buChar char="•"/>
            </a:pPr>
            <a:r>
              <a:rPr lang="en-IN" sz="3200" dirty="0" smtClean="0">
                <a:solidFill>
                  <a:schemeClr val="accent1">
                    <a:lumMod val="75000"/>
                  </a:schemeClr>
                </a:solidFill>
                <a:latin typeface="Times New Roman" pitchFamily="18" charset="0"/>
                <a:cs typeface="Times New Roman" pitchFamily="18" charset="0"/>
              </a:rPr>
              <a:t>Tooth powders and essences.</a:t>
            </a:r>
          </a:p>
          <a:p>
            <a:pPr lvl="0"/>
            <a:endParaRPr lang="en-IN" sz="3200" dirty="0" smtClean="0">
              <a:solidFill>
                <a:schemeClr val="accent1">
                  <a:lumMod val="75000"/>
                </a:schemeClr>
              </a:solidFill>
              <a:latin typeface="Times New Roman" pitchFamily="18" charset="0"/>
              <a:cs typeface="Times New Roman" pitchFamily="18" charset="0"/>
            </a:endParaRPr>
          </a:p>
          <a:p>
            <a:pPr marL="457200" lvl="0" indent="-457200">
              <a:buFont typeface="Arial" pitchFamily="34" charset="0"/>
              <a:buChar char="•"/>
            </a:pPr>
            <a:r>
              <a:rPr lang="en-IN" sz="3200" dirty="0" smtClean="0">
                <a:solidFill>
                  <a:schemeClr val="accent1">
                    <a:lumMod val="75000"/>
                  </a:schemeClr>
                </a:solidFill>
                <a:latin typeface="Times New Roman" pitchFamily="18" charset="0"/>
                <a:cs typeface="Times New Roman" pitchFamily="18" charset="0"/>
              </a:rPr>
              <a:t>Odorous water and perfumes of many kinds.</a:t>
            </a:r>
          </a:p>
          <a:p>
            <a:endParaRPr lang="en-US" dirty="0"/>
          </a:p>
        </p:txBody>
      </p:sp>
      <p:sp>
        <p:nvSpPr>
          <p:cNvPr id="3" name="Title 2"/>
          <p:cNvSpPr>
            <a:spLocks noGrp="1"/>
          </p:cNvSpPr>
          <p:nvPr>
            <p:ph type="title"/>
          </p:nvPr>
        </p:nvSpPr>
        <p:spPr/>
        <p:txBody>
          <a:bodyPr>
            <a:normAutofit fontScale="90000"/>
          </a:bodyPr>
          <a:lstStyle/>
          <a:p>
            <a:pPr lvl="0"/>
            <a:r>
              <a:rPr lang="en-IN" sz="4400" dirty="0" smtClean="0">
                <a:solidFill>
                  <a:schemeClr val="accent1">
                    <a:lumMod val="75000"/>
                  </a:schemeClr>
                </a:solidFill>
                <a:latin typeface="Times New Roman" pitchFamily="18" charset="0"/>
                <a:cs typeface="Times New Roman" pitchFamily="18" charset="0"/>
              </a:rPr>
              <a:t>TOILET ARTICLES:</a:t>
            </a:r>
            <a:br>
              <a:rPr lang="en-IN" sz="4400" dirty="0" smtClean="0">
                <a:solidFill>
                  <a:schemeClr val="accent1">
                    <a:lumMod val="75000"/>
                  </a:schemeClr>
                </a:solidFill>
                <a:latin typeface="Times New Roman" pitchFamily="18" charset="0"/>
                <a:cs typeface="Times New Roman" pitchFamily="18" charset="0"/>
              </a:rPr>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buFont typeface="+mj-lt"/>
              <a:buAutoNum type="romanLcPeriod"/>
            </a:pPr>
            <a:r>
              <a:rPr lang="en-IN" sz="3000" dirty="0" smtClean="0">
                <a:solidFill>
                  <a:schemeClr val="accent1">
                    <a:lumMod val="75000"/>
                  </a:schemeClr>
                </a:solidFill>
                <a:latin typeface="Times New Roman" pitchFamily="18" charset="0"/>
                <a:cs typeface="Times New Roman" pitchFamily="18" charset="0"/>
              </a:rPr>
              <a:t>Woollen clothing next to the skin (which should be exchanged in warm weather, first for cotton then for linen garments.</a:t>
            </a:r>
          </a:p>
          <a:p>
            <a:endParaRPr lang="en-IN" sz="3000" dirty="0" smtClean="0">
              <a:solidFill>
                <a:schemeClr val="accent1">
                  <a:lumMod val="75000"/>
                </a:schemeClr>
              </a:solidFill>
              <a:latin typeface="Times New Roman" pitchFamily="18" charset="0"/>
              <a:cs typeface="Times New Roman" pitchFamily="18" charset="0"/>
            </a:endParaRPr>
          </a:p>
          <a:p>
            <a:pPr>
              <a:buNone/>
            </a:pPr>
            <a:r>
              <a:rPr lang="en-IN" sz="3000" dirty="0" smtClean="0">
                <a:solidFill>
                  <a:schemeClr val="accent1">
                    <a:lumMod val="75000"/>
                  </a:schemeClr>
                </a:solidFill>
                <a:latin typeface="Times New Roman" pitchFamily="18" charset="0"/>
                <a:cs typeface="Times New Roman" pitchFamily="18" charset="0"/>
              </a:rPr>
              <a:t>ii. Heated rooms</a:t>
            </a:r>
          </a:p>
          <a:p>
            <a:endParaRPr lang="en-IN" sz="3000" dirty="0" smtClean="0">
              <a:solidFill>
                <a:schemeClr val="accent1">
                  <a:lumMod val="75000"/>
                </a:schemeClr>
              </a:solidFill>
              <a:latin typeface="Times New Roman" pitchFamily="18" charset="0"/>
              <a:cs typeface="Times New Roman" pitchFamily="18" charset="0"/>
            </a:endParaRPr>
          </a:p>
          <a:p>
            <a:pPr>
              <a:buNone/>
            </a:pPr>
            <a:r>
              <a:rPr lang="en-IN" sz="3000" dirty="0" smtClean="0">
                <a:solidFill>
                  <a:schemeClr val="accent1">
                    <a:lumMod val="75000"/>
                  </a:schemeClr>
                </a:solidFill>
                <a:latin typeface="Times New Roman" pitchFamily="18" charset="0"/>
                <a:cs typeface="Times New Roman" pitchFamily="18" charset="0"/>
              </a:rPr>
              <a:t>iii. A sedentary life in closed apartments, the frequent indulgence in passive exercise. </a:t>
            </a:r>
          </a:p>
          <a:p>
            <a:pPr>
              <a:buNone/>
            </a:pPr>
            <a:r>
              <a:rPr lang="en-IN" sz="3000" dirty="0" smtClean="0">
                <a:solidFill>
                  <a:schemeClr val="accent1">
                    <a:lumMod val="75000"/>
                  </a:schemeClr>
                </a:solidFill>
                <a:latin typeface="Times New Roman" pitchFamily="18" charset="0"/>
                <a:cs typeface="Times New Roman" pitchFamily="18" charset="0"/>
              </a:rPr>
              <a:t>(riding, driving and swimming)</a:t>
            </a:r>
          </a:p>
          <a:p>
            <a:endParaRPr lang="en-US" dirty="0"/>
          </a:p>
        </p:txBody>
      </p:sp>
      <p:sp>
        <p:nvSpPr>
          <p:cNvPr id="3" name="Title 2"/>
          <p:cNvSpPr>
            <a:spLocks noGrp="1"/>
          </p:cNvSpPr>
          <p:nvPr>
            <p:ph type="title"/>
          </p:nvPr>
        </p:nvSpPr>
        <p:spPr/>
        <p:txBody>
          <a:bodyPr>
            <a:normAutofit fontScale="90000"/>
          </a:bodyPr>
          <a:lstStyle/>
          <a:p>
            <a:r>
              <a:rPr lang="en-IN" sz="4400" dirty="0" smtClean="0">
                <a:solidFill>
                  <a:schemeClr val="accent1">
                    <a:lumMod val="75000"/>
                  </a:schemeClr>
                </a:solidFill>
                <a:latin typeface="Times New Roman" pitchFamily="18" charset="0"/>
                <a:cs typeface="Times New Roman" pitchFamily="18" charset="0"/>
              </a:rPr>
              <a:t> </a:t>
            </a:r>
            <a:r>
              <a:rPr lang="en-IN" sz="4000" dirty="0" smtClean="0">
                <a:solidFill>
                  <a:schemeClr val="accent1">
                    <a:lumMod val="75000"/>
                  </a:schemeClr>
                </a:solidFill>
                <a:effectLst/>
                <a:latin typeface="Times New Roman" pitchFamily="18" charset="0"/>
                <a:cs typeface="Times New Roman" pitchFamily="18" charset="0"/>
              </a:rPr>
              <a:t>CLOTHING AND MODE OF FOOD:</a:t>
            </a:r>
            <a:r>
              <a:rPr lang="en-IN" sz="4400" dirty="0" smtClean="0">
                <a:solidFill>
                  <a:schemeClr val="accent1">
                    <a:lumMod val="75000"/>
                  </a:schemeClr>
                </a:solidFill>
                <a:latin typeface="Times New Roman" pitchFamily="18" charset="0"/>
                <a:cs typeface="Times New Roman" pitchFamily="18" charset="0"/>
              </a:rPr>
              <a:t/>
            </a:r>
            <a:br>
              <a:rPr lang="en-IN" sz="4400" dirty="0" smtClean="0">
                <a:solidFill>
                  <a:schemeClr val="accent1">
                    <a:lumMod val="75000"/>
                  </a:schemeClr>
                </a:solidFill>
                <a:latin typeface="Times New Roman" pitchFamily="18" charset="0"/>
                <a:cs typeface="Times New Roman" pitchFamily="18" charset="0"/>
              </a:rPr>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TotalTime>
  <Words>735</Words>
  <Application>Microsoft Office PowerPoint</Application>
  <PresentationFormat>On-screen Show (4:3)</PresentationFormat>
  <Paragraphs>80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Homoeopathic concept on DIET AND REGIMEN (259 – 263)</vt:lpstr>
      <vt:lpstr>Slide 2</vt:lpstr>
      <vt:lpstr>Slide 3</vt:lpstr>
      <vt:lpstr>Diet and Regimen in Chronic Disease</vt:lpstr>
      <vt:lpstr>Slide 5</vt:lpstr>
      <vt:lpstr>FOOD: </vt:lpstr>
      <vt:lpstr>Slide 7</vt:lpstr>
      <vt:lpstr>TOILET ARTICLES: </vt:lpstr>
      <vt:lpstr> CLOTHING AND MODE OF FOOD: </vt:lpstr>
      <vt:lpstr>Slide 10</vt:lpstr>
      <vt:lpstr>The most appropriate regimen during the employment of chronic diseases. </vt:lpstr>
      <vt:lpstr> </vt:lpstr>
      <vt:lpstr>FOOD AND DRINK: </vt:lpstr>
      <vt:lpstr>Slide 14</vt:lpstr>
      <vt:lpstr>Temperature and clothing:  </vt:lpstr>
      <vt:lpstr>Reference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Dept. Of CM</dc:creator>
  <cp:lastModifiedBy>Dept. Of CM</cp:lastModifiedBy>
  <cp:revision>8</cp:revision>
  <dcterms:created xsi:type="dcterms:W3CDTF">2006-08-16T00:00:00Z</dcterms:created>
  <dcterms:modified xsi:type="dcterms:W3CDTF">2020-10-28T04:58:16Z</dcterms:modified>
</cp:coreProperties>
</file>